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46" r:id="rId2"/>
    <p:sldId id="561" r:id="rId3"/>
    <p:sldId id="564" r:id="rId4"/>
    <p:sldId id="560" r:id="rId5"/>
    <p:sldId id="571" r:id="rId6"/>
    <p:sldId id="557" r:id="rId7"/>
    <p:sldId id="567" r:id="rId8"/>
    <p:sldId id="565" r:id="rId9"/>
    <p:sldId id="569" r:id="rId10"/>
    <p:sldId id="568" r:id="rId11"/>
    <p:sldId id="566" r:id="rId12"/>
    <p:sldId id="570" r:id="rId13"/>
    <p:sldId id="5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EAD"/>
    <a:srgbClr val="179D83"/>
    <a:srgbClr val="00B0F0"/>
    <a:srgbClr val="FF5050"/>
    <a:srgbClr val="96B357"/>
    <a:srgbClr val="FF9966"/>
    <a:srgbClr val="FFC000"/>
    <a:srgbClr val="A5A5A5"/>
    <a:srgbClr val="ED7D31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4" autoAdjust="0"/>
    <p:restoredTop sz="96138" autoAdjust="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outlineViewPr>
    <p:cViewPr>
      <p:scale>
        <a:sx n="33" d="100"/>
        <a:sy n="33" d="100"/>
      </p:scale>
      <p:origin x="0" y="-27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1116596"/>
            <a:ext cx="12192000" cy="5592676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10583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62399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76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3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powerpoint.sage-fox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hlinkClick r:id="rId15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  <p:sldLayoutId id="2147483702" r:id="rId1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95598" y="890897"/>
            <a:ext cx="6400801" cy="1823374"/>
            <a:chOff x="2895598" y="890897"/>
            <a:chExt cx="6400801" cy="1823374"/>
          </a:xfrm>
        </p:grpSpPr>
        <p:grpSp>
          <p:nvGrpSpPr>
            <p:cNvPr id="4" name="Group 3"/>
            <p:cNvGrpSpPr/>
            <p:nvPr/>
          </p:nvGrpSpPr>
          <p:grpSpPr>
            <a:xfrm>
              <a:off x="2895598" y="890897"/>
              <a:ext cx="6400801" cy="1823374"/>
              <a:chOff x="2895598" y="890897"/>
              <a:chExt cx="6400801" cy="182337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895599" y="890897"/>
                <a:ext cx="6400800" cy="181819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1" name="Freeform 20"/>
              <p:cNvSpPr>
                <a:spLocks noChangeAspect="1"/>
              </p:cNvSpPr>
              <p:nvPr/>
            </p:nvSpPr>
            <p:spPr bwMode="auto">
              <a:xfrm>
                <a:off x="2895598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 bwMode="auto">
              <a:xfrm flipH="1">
                <a:off x="8555487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5" name="Freeform 24"/>
              <p:cNvSpPr>
                <a:spLocks noChangeAspect="1"/>
              </p:cNvSpPr>
              <p:nvPr/>
            </p:nvSpPr>
            <p:spPr bwMode="auto">
              <a:xfrm flipV="1">
                <a:off x="2895598" y="2163124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6" name="Freeform 25"/>
              <p:cNvSpPr>
                <a:spLocks noChangeAspect="1"/>
              </p:cNvSpPr>
              <p:nvPr/>
            </p:nvSpPr>
            <p:spPr bwMode="auto">
              <a:xfrm flipH="1" flipV="1">
                <a:off x="8555487" y="2165631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066435" y="1194001"/>
              <a:ext cx="6059128" cy="1206850"/>
              <a:chOff x="3066435" y="1194001"/>
              <a:chExt cx="6059128" cy="120685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066435" y="1194001"/>
                <a:ext cx="60591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4400" dirty="0">
                    <a:solidFill>
                      <a:schemeClr val="bg1">
                        <a:lumMod val="85000"/>
                      </a:schemeClr>
                    </a:solidFill>
                    <a:cs typeface="Estrangelo Edessa" panose="03080600000000000000" pitchFamily="66" charset="0"/>
                  </a:rPr>
                  <a:t>Big Data – Tarea 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3969" y="1867371"/>
                <a:ext cx="5184060" cy="533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- FIFA </a:t>
                </a:r>
                <a:r>
                  <a:rPr lang="es-PE" sz="28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Dataset</a:t>
                </a:r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 2017 -</a:t>
                </a:r>
              </a:p>
            </p:txBody>
          </p:sp>
        </p:grp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25116" y="3012192"/>
            <a:ext cx="3941765" cy="640080"/>
            <a:chOff x="6359857" y="5670041"/>
            <a:chExt cx="4504874" cy="731520"/>
          </a:xfrm>
        </p:grpSpPr>
        <p:sp>
          <p:nvSpPr>
            <p:cNvPr id="16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1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Edwin Lara</a:t>
              </a:r>
            </a:p>
          </p:txBody>
        </p:sp>
        <p:pic>
          <p:nvPicPr>
            <p:cNvPr id="20" name="Picture Placeholder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17" name="Group 14"/>
          <p:cNvGrpSpPr>
            <a:grpSpLocks noChangeAspect="1"/>
          </p:cNvGrpSpPr>
          <p:nvPr/>
        </p:nvGrpSpPr>
        <p:grpSpPr>
          <a:xfrm>
            <a:off x="4123278" y="3847636"/>
            <a:ext cx="3941765" cy="640080"/>
            <a:chOff x="6359857" y="5670041"/>
            <a:chExt cx="4504874" cy="731520"/>
          </a:xfrm>
        </p:grpSpPr>
        <p:sp>
          <p:nvSpPr>
            <p:cNvPr id="1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Ivan Palomares</a:t>
              </a:r>
            </a:p>
          </p:txBody>
        </p:sp>
        <p:pic>
          <p:nvPicPr>
            <p:cNvPr id="23" name="Picture Placeholder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27" name="Group 14"/>
          <p:cNvGrpSpPr>
            <a:grpSpLocks noChangeAspect="1"/>
          </p:cNvGrpSpPr>
          <p:nvPr/>
        </p:nvGrpSpPr>
        <p:grpSpPr>
          <a:xfrm>
            <a:off x="4123279" y="4695935"/>
            <a:ext cx="3941765" cy="640080"/>
            <a:chOff x="6359857" y="5670041"/>
            <a:chExt cx="4504874" cy="731520"/>
          </a:xfrm>
        </p:grpSpPr>
        <p:sp>
          <p:nvSpPr>
            <p:cNvPr id="2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Walter </a:t>
              </a:r>
              <a:r>
                <a:rPr lang="es-PE" sz="1400" i="1" dirty="0" err="1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Pariona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30" name="Picture Placeholder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1" name="Group 14"/>
          <p:cNvGrpSpPr>
            <a:grpSpLocks noChangeAspect="1"/>
          </p:cNvGrpSpPr>
          <p:nvPr/>
        </p:nvGrpSpPr>
        <p:grpSpPr>
          <a:xfrm>
            <a:off x="4123278" y="5555255"/>
            <a:ext cx="3941765" cy="640080"/>
            <a:chOff x="6359857" y="5670041"/>
            <a:chExt cx="4504874" cy="731520"/>
          </a:xfrm>
        </p:grpSpPr>
        <p:sp>
          <p:nvSpPr>
            <p:cNvPr id="32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3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Luis Villanueva</a:t>
              </a:r>
            </a:p>
          </p:txBody>
        </p:sp>
        <p:pic>
          <p:nvPicPr>
            <p:cNvPr id="34" name="Picture Placeholder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sin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216180"/>
            <a:ext cx="9652000" cy="54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271356"/>
            <a:ext cx="9337040" cy="5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Multiclase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igual error que sin rating, </a:t>
            </a:r>
          </a:p>
          <a:p>
            <a:pPr algn="just"/>
            <a:r>
              <a:rPr lang="es-PE" sz="2400" dirty="0">
                <a:solidFill>
                  <a:schemeClr val="bg1"/>
                </a:solidFill>
              </a:rPr>
              <a:t> </a:t>
            </a:r>
            <a:r>
              <a:rPr lang="es-PE" sz="2400" dirty="0" smtClean="0">
                <a:solidFill>
                  <a:schemeClr val="bg1"/>
                </a:solidFill>
              </a:rPr>
              <a:t>    0.9075 = 0.9075 -&gt; E(sin rating) = E(con rating).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Esta metrica con rating tiene igual error que sin </a:t>
            </a:r>
            <a:r>
              <a:rPr lang="es-PE" sz="2400" dirty="0" smtClean="0">
                <a:solidFill>
                  <a:schemeClr val="bg1"/>
                </a:solidFill>
              </a:rPr>
              <a:t>rating,</a:t>
            </a:r>
          </a:p>
          <a:p>
            <a:r>
              <a:rPr lang="es-PE" sz="2400" dirty="0" smtClean="0">
                <a:solidFill>
                  <a:schemeClr val="bg1"/>
                </a:solidFill>
              </a:rPr>
              <a:t>     0.5 = 0.5 -&gt; E(sin rating) = E (con rating).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binomial. Dado que el error es igual, se deduce que se trata de un parametro.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5240" y="1297458"/>
            <a:ext cx="12207240" cy="522690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Resultado de imagen para graci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01" y="2253761"/>
            <a:ext cx="10355358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136155" y="182880"/>
            <a:ext cx="4560805" cy="78232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658965" y="346392"/>
            <a:ext cx="3544627" cy="49079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– Regresión Logística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68691"/>
              </p:ext>
            </p:extLst>
          </p:nvPr>
        </p:nvGraphicFramePr>
        <p:xfrm>
          <a:off x="3899971" y="1608894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63111"/>
              </p:ext>
            </p:extLst>
          </p:nvPr>
        </p:nvGraphicFramePr>
        <p:xfrm>
          <a:off x="7868311" y="1608894"/>
          <a:ext cx="3231098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05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889593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LM/RM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LF/RF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LS/RS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LWS/RWS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5991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25140894-122C-41A3-BB7A-1B125BE81C49}"/>
              </a:ext>
            </a:extLst>
          </p:cNvPr>
          <p:cNvSpPr txBox="1"/>
          <p:nvPr/>
        </p:nvSpPr>
        <p:spPr>
          <a:xfrm>
            <a:off x="127357" y="2809319"/>
            <a:ext cx="17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DEFENSIVO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D37EB66-EE50-45A1-9103-CB5213F08F24}"/>
              </a:ext>
            </a:extLst>
          </p:cNvPr>
          <p:cNvSpPr txBox="1"/>
          <p:nvPr/>
        </p:nvSpPr>
        <p:spPr>
          <a:xfrm>
            <a:off x="127356" y="4202723"/>
            <a:ext cx="1518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OFENSIVO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43D8FA-B435-4477-B19E-F09768C880F8}"/>
              </a:ext>
            </a:extLst>
          </p:cNvPr>
          <p:cNvCxnSpPr>
            <a:cxnSpLocks/>
          </p:cNvCxnSpPr>
          <p:nvPr/>
        </p:nvCxnSpPr>
        <p:spPr>
          <a:xfrm>
            <a:off x="1765495" y="3040151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BB680B2-6B85-4BB7-83FE-46DE8277031A}"/>
              </a:ext>
            </a:extLst>
          </p:cNvPr>
          <p:cNvCxnSpPr>
            <a:cxnSpLocks/>
          </p:cNvCxnSpPr>
          <p:nvPr/>
        </p:nvCxnSpPr>
        <p:spPr>
          <a:xfrm>
            <a:off x="1721758" y="4433555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922EC67-AD42-4665-84B9-309491EC1B94}"/>
              </a:ext>
            </a:extLst>
          </p:cNvPr>
          <p:cNvSpPr txBox="1"/>
          <p:nvPr/>
        </p:nvSpPr>
        <p:spPr>
          <a:xfrm>
            <a:off x="2635502" y="28093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5E32B72-D2D1-4266-833D-221E85AC2D02}"/>
              </a:ext>
            </a:extLst>
          </p:cNvPr>
          <p:cNvSpPr txBox="1"/>
          <p:nvPr/>
        </p:nvSpPr>
        <p:spPr>
          <a:xfrm>
            <a:off x="2600031" y="4202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61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  <p:bldP spid="5" grpId="0"/>
      <p:bldP spid="33" grpId="0"/>
      <p:bldP spid="9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091332" y="167467"/>
            <a:ext cx="3971272" cy="84328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411942" y="303055"/>
            <a:ext cx="3330053" cy="5721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- </a:t>
            </a:r>
            <a:r>
              <a:rPr lang="es-PE" dirty="0" err="1"/>
              <a:t>Multiclase</a:t>
            </a:r>
            <a:r>
              <a:rPr lang="es-PE" dirty="0"/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77041"/>
              </p:ext>
            </p:extLst>
          </p:nvPr>
        </p:nvGraphicFramePr>
        <p:xfrm>
          <a:off x="583335" y="1628139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76240"/>
              </p:ext>
            </p:extLst>
          </p:nvPr>
        </p:nvGraphicFramePr>
        <p:xfrm>
          <a:off x="4453659" y="1628139"/>
          <a:ext cx="3316196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5991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88558A9-D892-4B05-9EF5-4248127E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09028"/>
              </p:ext>
            </p:extLst>
          </p:nvPr>
        </p:nvGraphicFramePr>
        <p:xfrm>
          <a:off x="8512389" y="1628139"/>
          <a:ext cx="3316196" cy="185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9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Repositorios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61"/>
          <p:cNvSpPr/>
          <p:nvPr/>
        </p:nvSpPr>
        <p:spPr>
          <a:xfrm>
            <a:off x="1124686" y="4021163"/>
            <a:ext cx="9519781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 defTabSz="1450940"/>
            <a:r>
              <a:rPr lang="es-PE" sz="36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https://github.com/ivanph1017/bigdata-taller3</a:t>
            </a:r>
          </a:p>
        </p:txBody>
      </p:sp>
      <p:sp>
        <p:nvSpPr>
          <p:cNvPr id="7" name="Rectangle 61"/>
          <p:cNvSpPr/>
          <p:nvPr/>
        </p:nvSpPr>
        <p:spPr>
          <a:xfrm>
            <a:off x="265903" y="2289346"/>
            <a:ext cx="11718279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defTabSz="1450940"/>
            <a:r>
              <a:rPr lang="es-PE" sz="36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https://github.com/ivanph1017/bigdata-taller3-normalizer</a:t>
            </a:r>
          </a:p>
        </p:txBody>
      </p:sp>
    </p:spTree>
    <p:extLst>
      <p:ext uri="{BB962C8B-B14F-4D97-AF65-F5344CB8AC3E}">
        <p14:creationId xmlns:p14="http://schemas.microsoft.com/office/powerpoint/2010/main" val="20019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6724380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ROC (Receiver Operating Characteristic)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Métrica que expresa la capacidad de un clasificador binario, según un umbral.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También se apoya en los conceptos VP, FP, VN, FN. El gráfico es dibujado con la Tasa de VP (TPR = TP/(TP+FN)) sensitivity y la tasa de FP (FPR = FP/(FP+TN)) specificity.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El objetivo es que el modelo tienda hacia la izquierda superior, no obtener falsos positivos.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Menos error cuando el area es mas cercano a 1</a:t>
            </a:r>
          </a:p>
        </p:txBody>
      </p:sp>
      <p:pic>
        <p:nvPicPr>
          <p:cNvPr id="7" name="Picture 2" descr="http://revolution-computing.typepad.com/.a/6a010534b1db25970b01b7c882060b970b-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56" y="1705971"/>
            <a:ext cx="4975983" cy="41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4757794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PR (Precision Recall)</a:t>
              </a: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Métrica </a:t>
            </a:r>
            <a:r>
              <a:rPr lang="es-PE" sz="2400" dirty="0">
                <a:solidFill>
                  <a:schemeClr val="bg1"/>
                </a:solidFill>
              </a:rPr>
              <a:t>para el reconocimiento de patrones y clasificación binaria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Precision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obtenido (recuperado) sea relevante. (Verdadero positivo / (Verdadero positivo + Falso positivo)).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Recall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relevante sea recuperado. (Verdadero positivo / (Verdadero positivo + Falso negativo</a:t>
            </a:r>
            <a:r>
              <a:rPr lang="es-PE" sz="2400" dirty="0" smtClean="0">
                <a:solidFill>
                  <a:schemeClr val="bg1"/>
                </a:solidFill>
              </a:rPr>
              <a:t>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Menos error cuando el area es mas cercano a 1</a:t>
            </a:r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4.googleusercontent.com/CkjZr2m7_ILWAXH2aCjAZqENWhmGnDttgxzloKxnUbMlo27bLPgyD2MDcI6WF8yPImx9xmJMJ-BskndXozr7PiQJd5LOuFoQpqLzfz_iOkyAI14wFc6fvA5oege2syduf1AGD3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97" y="1747577"/>
            <a:ext cx="4217160" cy="361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sin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190977"/>
            <a:ext cx="9692640" cy="54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257657"/>
            <a:ext cx="9306560" cy="5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de Binomial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rating, </a:t>
            </a:r>
            <a:br>
              <a:rPr lang="es-PE" sz="2400" dirty="0" smtClean="0">
                <a:solidFill>
                  <a:schemeClr val="bg1"/>
                </a:solidFill>
              </a:rPr>
            </a:br>
            <a:r>
              <a:rPr lang="es-PE" sz="2400" dirty="0" smtClean="0">
                <a:solidFill>
                  <a:schemeClr val="bg1"/>
                </a:solidFill>
              </a:rPr>
              <a:t>0.9642 sin rating &gt; 0.9633 con rating -&gt; E(sin rating) &lt; E(con rating).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rating,</a:t>
            </a:r>
          </a:p>
          <a:p>
            <a:r>
              <a:rPr lang="es-PE" sz="2400" dirty="0">
                <a:solidFill>
                  <a:schemeClr val="bg1"/>
                </a:solidFill>
              </a:rPr>
              <a:t> </a:t>
            </a:r>
            <a:r>
              <a:rPr lang="es-PE" sz="2400" dirty="0" smtClean="0">
                <a:solidFill>
                  <a:schemeClr val="bg1"/>
                </a:solidFill>
              </a:rPr>
              <a:t>    0.9711 sin rating &gt; 0.9705 con rating -&gt; E(sin rating &lt; E (con rating).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binomial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17249</TotalTime>
  <Words>447</Words>
  <Application>Microsoft Office PowerPoint</Application>
  <PresentationFormat>Widescreen</PresentationFormat>
  <Paragraphs>158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Estrangelo Edessa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%username%</cp:lastModifiedBy>
  <cp:revision>5692</cp:revision>
  <dcterms:created xsi:type="dcterms:W3CDTF">2015-12-31T02:20:12Z</dcterms:created>
  <dcterms:modified xsi:type="dcterms:W3CDTF">2017-11-15T23:24:40Z</dcterms:modified>
</cp:coreProperties>
</file>